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39" r:id="rId2"/>
    <p:sldId id="94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BD1979-3D8F-427B-B441-CA68834CE565}" v="1" dt="2020-08-12T13:05:36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C5E8-E21C-439F-9F24-BC8F99AF4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35FC9-1248-49DA-8CFD-B4DEEA365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039E-FC75-4013-91FB-2570BAE44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E8054-E7DC-43DF-A7C0-67F72D0A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369C0-2A38-4466-B7F9-AB3E65E3F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82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3256-7A97-488F-80BE-3650BE0BF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B0FFB3-82F6-49A4-B082-EA7CC213E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1C8EB-5D39-4D4E-9567-14E97E86B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A1EC9-CAA2-4930-A3D1-BC8D486F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E0C20-2A09-440E-9928-2ECD0DB3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9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3C96E-8CA2-43C6-8981-EF56CD8188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31741-78E3-46BE-8722-C7EA03773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E3143-A1D9-44F1-ACF6-4B4ABA59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26A06-532D-4CE9-9340-BA44FAD2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FB153-789B-4266-8BDA-22A6FAD2E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71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65FB-AE37-41A6-BC72-F39A157AC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1759B-9618-4DE3-814F-E5305A302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7930F-7AAE-4498-A4DD-51094B52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30BD6-2EE8-412A-B035-2DA86C48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3C25F-31D1-4FFE-AE5D-96F9A1D1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AB412-3407-41DE-A939-F41BAC07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86161-F7A9-4836-9C71-D54433E3B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C891B-F8AF-42E0-9645-6B67DD12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77BC6-8623-4666-8221-79994A45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F5557-8D96-4CAD-B77E-B68C42AC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5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F9E6-5BF7-4B40-AD07-724CF2834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38C66-2685-4F19-A77B-3C317D3E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7CD20-8095-4502-A0F2-B3CC5A4720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3CAF7-C32D-4267-9A1F-57222377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462FA-0D5B-4A67-AD22-349A10198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F1662A-A36D-455E-8832-D0E12FF0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E76AD-5EFD-4609-9FFC-D42A7965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A6C71-05DE-4690-9AF8-4FBF7BA8F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657E8-CA6D-485D-989D-DE00F1F2F9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740E8-A97B-4C19-ADE8-91053EDD2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5993A-1F0D-4C79-9411-ACC194C473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1BB948-4B6B-41FF-934E-CE7B1FA38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0F62E-1D99-4773-9301-04E2E63D8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752E5-FE37-49BA-9516-DFB24597B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65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FA394-D0D8-45CC-B6A8-F7081C4C7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E33581-7474-431A-9971-DBAF9929A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398298-2E47-4DE0-826D-A2A4C083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CD92F-6BA5-4C7D-9857-DC6269CF2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9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374024-FCCF-4CF6-8261-FD2FF361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20DB18-0D0F-470D-A994-20D9F219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89DAB-CF49-4BEF-867C-97B738BC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3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A2DDC-C2DA-48E5-B35E-432ACD6A4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A143-36BF-4310-BAA5-09A313FCB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8B241-2F21-4B1A-A2D9-4B53B3C4C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70699-C0D9-41C4-9576-4FF0DB73A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B2C28D-A918-48D6-9C7B-D4FEB532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9ECFEE-0876-4362-B459-519B737F0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340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5159-51F2-4A28-AE9D-9712A27C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BA66CD-8696-4121-8D74-C0E41CA38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FA1BA-7EC4-4CDA-BBC2-734FA17EF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0131F-4ACB-49A0-BD5C-8D7035C2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405E8-A1C5-4B94-B895-BEE480B05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20F50-90BD-49F7-A6C2-DA7FF7E7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8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BBE2F0-5016-45EC-9768-75538F7E7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5958F-67F4-48F5-BC5D-CB1655644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ED7A6-3DC9-42EF-9831-ED17A7EBB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1710-FE7B-453E-AA83-3FEAECBA0582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D0EB3-69C7-417D-BA26-4AFF79F18A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2F7D-C40B-4BA4-B39A-026213714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47E0-1C7C-4081-BA19-C786BD56E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74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6DE8E6-C62C-47C4-9D95-C629FD7ED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105329"/>
              </p:ext>
            </p:extLst>
          </p:nvPr>
        </p:nvGraphicFramePr>
        <p:xfrm>
          <a:off x="2061449" y="865804"/>
          <a:ext cx="8069105" cy="3586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2941">
                  <a:extLst>
                    <a:ext uri="{9D8B030D-6E8A-4147-A177-3AD203B41FA5}">
                      <a16:colId xmlns:a16="http://schemas.microsoft.com/office/drawing/2014/main" val="2783220375"/>
                    </a:ext>
                  </a:extLst>
                </a:gridCol>
                <a:gridCol w="1581596">
                  <a:extLst>
                    <a:ext uri="{9D8B030D-6E8A-4147-A177-3AD203B41FA5}">
                      <a16:colId xmlns:a16="http://schemas.microsoft.com/office/drawing/2014/main" val="3215042307"/>
                    </a:ext>
                  </a:extLst>
                </a:gridCol>
                <a:gridCol w="1590842">
                  <a:extLst>
                    <a:ext uri="{9D8B030D-6E8A-4147-A177-3AD203B41FA5}">
                      <a16:colId xmlns:a16="http://schemas.microsoft.com/office/drawing/2014/main" val="3219142873"/>
                    </a:ext>
                  </a:extLst>
                </a:gridCol>
                <a:gridCol w="2633726">
                  <a:extLst>
                    <a:ext uri="{9D8B030D-6E8A-4147-A177-3AD203B41FA5}">
                      <a16:colId xmlns:a16="http://schemas.microsoft.com/office/drawing/2014/main" val="407843210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PROJECT NAME CHANGE REQUEST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600" b="1" dirty="0">
                        <a:solidFill>
                          <a:srgbClr val="00AAB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Requestor: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092348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Reason for change and brief description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2123"/>
                  </a:ext>
                </a:extLst>
              </a:tr>
              <a:tr h="903970">
                <a:tc gridSpan="4">
                  <a:txBody>
                    <a:bodyPr/>
                    <a:lstStyle/>
                    <a:p>
                      <a:pPr algn="just"/>
                      <a:endParaRPr lang="en-GB" sz="1200" b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69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Change type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Impact statement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9216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Scope increase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Ink Free" panose="03080402000500000000" pitchFamily="66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5659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Scope reduction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4418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Schedule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94337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Cost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34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89B66F6-B413-4618-A242-DFE506D1E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93702"/>
              </p:ext>
            </p:extLst>
          </p:nvPr>
        </p:nvGraphicFramePr>
        <p:xfrm>
          <a:off x="2061448" y="4627602"/>
          <a:ext cx="5212332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332">
                  <a:extLst>
                    <a:ext uri="{9D8B030D-6E8A-4147-A177-3AD203B41FA5}">
                      <a16:colId xmlns:a16="http://schemas.microsoft.com/office/drawing/2014/main" val="161831098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75675935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82662119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16312830"/>
                    </a:ext>
                  </a:extLst>
                </a:gridCol>
              </a:tblGrid>
              <a:tr h="18542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Schedule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0886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Milestone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Baseline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Revised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Variance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61021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08602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7367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84567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3816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1D7D75-8B29-47C0-BC9B-8EB433B3C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94088"/>
              </p:ext>
            </p:extLst>
          </p:nvPr>
        </p:nvGraphicFramePr>
        <p:xfrm>
          <a:off x="7441035" y="4627602"/>
          <a:ext cx="270000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81885342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76378125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14334156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Cost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2615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Baseline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Change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Revised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23841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8687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4459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447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9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26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6DE8E6-C62C-47C4-9D95-C629FD7ED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51949"/>
              </p:ext>
            </p:extLst>
          </p:nvPr>
        </p:nvGraphicFramePr>
        <p:xfrm>
          <a:off x="2061449" y="865804"/>
          <a:ext cx="8069105" cy="3586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62941">
                  <a:extLst>
                    <a:ext uri="{9D8B030D-6E8A-4147-A177-3AD203B41FA5}">
                      <a16:colId xmlns:a16="http://schemas.microsoft.com/office/drawing/2014/main" val="2783220375"/>
                    </a:ext>
                  </a:extLst>
                </a:gridCol>
                <a:gridCol w="1581596">
                  <a:extLst>
                    <a:ext uri="{9D8B030D-6E8A-4147-A177-3AD203B41FA5}">
                      <a16:colId xmlns:a16="http://schemas.microsoft.com/office/drawing/2014/main" val="3215042307"/>
                    </a:ext>
                  </a:extLst>
                </a:gridCol>
                <a:gridCol w="1590842">
                  <a:extLst>
                    <a:ext uri="{9D8B030D-6E8A-4147-A177-3AD203B41FA5}">
                      <a16:colId xmlns:a16="http://schemas.microsoft.com/office/drawing/2014/main" val="3219142873"/>
                    </a:ext>
                  </a:extLst>
                </a:gridCol>
                <a:gridCol w="2633726">
                  <a:extLst>
                    <a:ext uri="{9D8B030D-6E8A-4147-A177-3AD203B41FA5}">
                      <a16:colId xmlns:a16="http://schemas.microsoft.com/office/drawing/2014/main" val="407843210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KITCHEN EXTENSION PROJECT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600" b="1" dirty="0">
                        <a:solidFill>
                          <a:srgbClr val="00AAB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Requestor: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L. Canfield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3092348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Reason for change and brief description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2123"/>
                  </a:ext>
                </a:extLst>
              </a:tr>
              <a:tr h="903970">
                <a:tc gridSpan="4">
                  <a:txBody>
                    <a:bodyPr/>
                    <a:lstStyle/>
                    <a:p>
                      <a:pPr algn="just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When looking at the design we realised that if we extend by an extra 3 feet we will be able to accommodate a washing machine within the planned workspace.  This would mean the washing machine could be moved from the garage freeing up much-needed storage space and improving the flow of the house.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69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Change type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Impact statement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9216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Scope increase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</a:rPr>
                        <a:t>Additional 3-foot extension to western elevation of plan.  Moderate re-design required.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15659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Scope reduction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4418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Schedule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Fully redesigning the space will add an extra week, but it is believed the project end date could be maintained.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943372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Cost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The redesign will cost approx. £800, whilst the additional materials needed to extend will cost in the region of £2,500.  Total cost: £3,300.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6340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89B66F6-B413-4618-A242-DFE506D1E23B}"/>
              </a:ext>
            </a:extLst>
          </p:cNvPr>
          <p:cNvGraphicFramePr>
            <a:graphicFrameLocks noGrp="1"/>
          </p:cNvGraphicFramePr>
          <p:nvPr/>
        </p:nvGraphicFramePr>
        <p:xfrm>
          <a:off x="2061448" y="4627602"/>
          <a:ext cx="5212332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2332">
                  <a:extLst>
                    <a:ext uri="{9D8B030D-6E8A-4147-A177-3AD203B41FA5}">
                      <a16:colId xmlns:a16="http://schemas.microsoft.com/office/drawing/2014/main" val="161831098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75675935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826621190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16312830"/>
                    </a:ext>
                  </a:extLst>
                </a:gridCol>
              </a:tblGrid>
              <a:tr h="185420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Schedule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0886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Milestone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Baseline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Revised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Variance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61021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Design complete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en-GB" sz="1000" kern="1200" baseline="300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 March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13</a:t>
                      </a:r>
                      <a:r>
                        <a:rPr lang="en-GB" sz="1000" kern="1200" baseline="300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 March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7 days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08602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73678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84567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3816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1D7D75-8B29-47C0-BC9B-8EB433B3C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11230"/>
              </p:ext>
            </p:extLst>
          </p:nvPr>
        </p:nvGraphicFramePr>
        <p:xfrm>
          <a:off x="7441035" y="4627602"/>
          <a:ext cx="2700000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81885342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76378125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1414334156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Cost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rgbClr val="00AAB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2615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Baseline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Change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Arial Nova Cond" panose="020B0506020202020204" pitchFamily="34" charset="0"/>
                        </a:rPr>
                        <a:t>Revised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23841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noProof="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£32,400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noProof="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£3,300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noProof="0" dirty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£</a:t>
                      </a:r>
                      <a:r>
                        <a:rPr lang="en-GB" sz="1000" kern="1200" noProof="0">
                          <a:solidFill>
                            <a:schemeClr val="tx1"/>
                          </a:solidFill>
                          <a:latin typeface="Ink Free" panose="03080402000500000000" pitchFamily="66" charset="0"/>
                          <a:ea typeface="+mn-ea"/>
                          <a:cs typeface="+mn-cs"/>
                        </a:rPr>
                        <a:t>35,700</a:t>
                      </a: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8687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4459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84473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noProof="0" dirty="0">
                        <a:solidFill>
                          <a:schemeClr val="tx1"/>
                        </a:solidFill>
                        <a:latin typeface="Ink Free" panose="03080402000500000000" pitchFamily="66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792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98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202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Nova Cond</vt:lpstr>
      <vt:lpstr>Calibri</vt:lpstr>
      <vt:lpstr>Calibri Light</vt:lpstr>
      <vt:lpstr>Ink Free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Nicholls</dc:creator>
  <cp:lastModifiedBy>Jeremy Nicholls</cp:lastModifiedBy>
  <cp:revision>2</cp:revision>
  <dcterms:created xsi:type="dcterms:W3CDTF">2020-03-07T22:26:27Z</dcterms:created>
  <dcterms:modified xsi:type="dcterms:W3CDTF">2020-08-12T13:07:20Z</dcterms:modified>
</cp:coreProperties>
</file>