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08" r:id="rId2"/>
    <p:sldId id="407" r:id="rId3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eading" id="{DEE9104D-A809-4B08-A1C0-C2CE4F79908E}">
          <p14:sldIdLst>
            <p14:sldId id="408"/>
            <p14:sldId id="4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39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9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1D6A"/>
    <a:srgbClr val="5EDFFE"/>
    <a:srgbClr val="62D2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42B0F8-FB81-4D3F-A80B-6FEF069C3F21}" v="2" dt="2022-02-16T15:34:14.3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57" autoAdjust="0"/>
  </p:normalViewPr>
  <p:slideViewPr>
    <p:cSldViewPr snapToGrid="0">
      <p:cViewPr varScale="1">
        <p:scale>
          <a:sx n="107" d="100"/>
          <a:sy n="107" d="100"/>
        </p:scale>
        <p:origin x="696" y="114"/>
      </p:cViewPr>
      <p:guideLst>
        <p:guide orient="horz" pos="1139"/>
        <p:guide pos="3840"/>
        <p:guide orient="horz" pos="19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emy Nicholls" userId="c135e6ba81e850e3" providerId="LiveId" clId="{5542B0F8-FB81-4D3F-A80B-6FEF069C3F21}"/>
    <pc:docChg chg="custSel addSld delSld modSld sldOrd modSection">
      <pc:chgData name="Jeremy Nicholls" userId="c135e6ba81e850e3" providerId="LiveId" clId="{5542B0F8-FB81-4D3F-A80B-6FEF069C3F21}" dt="2022-02-16T15:34:37.444" v="70"/>
      <pc:docMkLst>
        <pc:docMk/>
      </pc:docMkLst>
      <pc:sldChg chg="del">
        <pc:chgData name="Jeremy Nicholls" userId="c135e6ba81e850e3" providerId="LiveId" clId="{5542B0F8-FB81-4D3F-A80B-6FEF069C3F21}" dt="2022-02-16T15:32:22.327" v="2" actId="47"/>
        <pc:sldMkLst>
          <pc:docMk/>
          <pc:sldMk cId="2250401134" sldId="256"/>
        </pc:sldMkLst>
      </pc:sldChg>
      <pc:sldChg chg="del">
        <pc:chgData name="Jeremy Nicholls" userId="c135e6ba81e850e3" providerId="LiveId" clId="{5542B0F8-FB81-4D3F-A80B-6FEF069C3F21}" dt="2022-02-16T15:32:19.546" v="1" actId="47"/>
        <pc:sldMkLst>
          <pc:docMk/>
          <pc:sldMk cId="2777276" sldId="267"/>
        </pc:sldMkLst>
      </pc:sldChg>
      <pc:sldChg chg="del">
        <pc:chgData name="Jeremy Nicholls" userId="c135e6ba81e850e3" providerId="LiveId" clId="{5542B0F8-FB81-4D3F-A80B-6FEF069C3F21}" dt="2022-02-16T15:32:19.546" v="1" actId="47"/>
        <pc:sldMkLst>
          <pc:docMk/>
          <pc:sldMk cId="1083428050" sldId="364"/>
        </pc:sldMkLst>
      </pc:sldChg>
      <pc:sldChg chg="del">
        <pc:chgData name="Jeremy Nicholls" userId="c135e6ba81e850e3" providerId="LiveId" clId="{5542B0F8-FB81-4D3F-A80B-6FEF069C3F21}" dt="2022-02-16T15:32:19.546" v="1" actId="47"/>
        <pc:sldMkLst>
          <pc:docMk/>
          <pc:sldMk cId="1962565207" sldId="365"/>
        </pc:sldMkLst>
      </pc:sldChg>
      <pc:sldChg chg="del">
        <pc:chgData name="Jeremy Nicholls" userId="c135e6ba81e850e3" providerId="LiveId" clId="{5542B0F8-FB81-4D3F-A80B-6FEF069C3F21}" dt="2022-02-16T15:32:19.546" v="1" actId="47"/>
        <pc:sldMkLst>
          <pc:docMk/>
          <pc:sldMk cId="2837624380" sldId="375"/>
        </pc:sldMkLst>
      </pc:sldChg>
      <pc:sldChg chg="del">
        <pc:chgData name="Jeremy Nicholls" userId="c135e6ba81e850e3" providerId="LiveId" clId="{5542B0F8-FB81-4D3F-A80B-6FEF069C3F21}" dt="2022-02-16T15:32:09.077" v="0" actId="47"/>
        <pc:sldMkLst>
          <pc:docMk/>
          <pc:sldMk cId="3743081007" sldId="390"/>
        </pc:sldMkLst>
      </pc:sldChg>
      <pc:sldChg chg="del">
        <pc:chgData name="Jeremy Nicholls" userId="c135e6ba81e850e3" providerId="LiveId" clId="{5542B0F8-FB81-4D3F-A80B-6FEF069C3F21}" dt="2022-02-16T15:32:09.077" v="0" actId="47"/>
        <pc:sldMkLst>
          <pc:docMk/>
          <pc:sldMk cId="325439102" sldId="392"/>
        </pc:sldMkLst>
      </pc:sldChg>
      <pc:sldChg chg="del">
        <pc:chgData name="Jeremy Nicholls" userId="c135e6ba81e850e3" providerId="LiveId" clId="{5542B0F8-FB81-4D3F-A80B-6FEF069C3F21}" dt="2022-02-16T15:32:19.546" v="1" actId="47"/>
        <pc:sldMkLst>
          <pc:docMk/>
          <pc:sldMk cId="4164234791" sldId="393"/>
        </pc:sldMkLst>
      </pc:sldChg>
      <pc:sldChg chg="del">
        <pc:chgData name="Jeremy Nicholls" userId="c135e6ba81e850e3" providerId="LiveId" clId="{5542B0F8-FB81-4D3F-A80B-6FEF069C3F21}" dt="2022-02-16T15:32:19.546" v="1" actId="47"/>
        <pc:sldMkLst>
          <pc:docMk/>
          <pc:sldMk cId="3741269907" sldId="396"/>
        </pc:sldMkLst>
      </pc:sldChg>
      <pc:sldChg chg="del">
        <pc:chgData name="Jeremy Nicholls" userId="c135e6ba81e850e3" providerId="LiveId" clId="{5542B0F8-FB81-4D3F-A80B-6FEF069C3F21}" dt="2022-02-16T15:32:19.546" v="1" actId="47"/>
        <pc:sldMkLst>
          <pc:docMk/>
          <pc:sldMk cId="2650642447" sldId="398"/>
        </pc:sldMkLst>
      </pc:sldChg>
      <pc:sldChg chg="del">
        <pc:chgData name="Jeremy Nicholls" userId="c135e6ba81e850e3" providerId="LiveId" clId="{5542B0F8-FB81-4D3F-A80B-6FEF069C3F21}" dt="2022-02-16T15:32:09.077" v="0" actId="47"/>
        <pc:sldMkLst>
          <pc:docMk/>
          <pc:sldMk cId="3209936934" sldId="399"/>
        </pc:sldMkLst>
      </pc:sldChg>
      <pc:sldChg chg="del">
        <pc:chgData name="Jeremy Nicholls" userId="c135e6ba81e850e3" providerId="LiveId" clId="{5542B0F8-FB81-4D3F-A80B-6FEF069C3F21}" dt="2022-02-16T15:32:09.077" v="0" actId="47"/>
        <pc:sldMkLst>
          <pc:docMk/>
          <pc:sldMk cId="4090558201" sldId="400"/>
        </pc:sldMkLst>
      </pc:sldChg>
      <pc:sldChg chg="del">
        <pc:chgData name="Jeremy Nicholls" userId="c135e6ba81e850e3" providerId="LiveId" clId="{5542B0F8-FB81-4D3F-A80B-6FEF069C3F21}" dt="2022-02-16T15:32:19.546" v="1" actId="47"/>
        <pc:sldMkLst>
          <pc:docMk/>
          <pc:sldMk cId="4004490073" sldId="401"/>
        </pc:sldMkLst>
      </pc:sldChg>
      <pc:sldChg chg="del">
        <pc:chgData name="Jeremy Nicholls" userId="c135e6ba81e850e3" providerId="LiveId" clId="{5542B0F8-FB81-4D3F-A80B-6FEF069C3F21}" dt="2022-02-16T15:32:19.546" v="1" actId="47"/>
        <pc:sldMkLst>
          <pc:docMk/>
          <pc:sldMk cId="176115227" sldId="402"/>
        </pc:sldMkLst>
      </pc:sldChg>
      <pc:sldChg chg="del">
        <pc:chgData name="Jeremy Nicholls" userId="c135e6ba81e850e3" providerId="LiveId" clId="{5542B0F8-FB81-4D3F-A80B-6FEF069C3F21}" dt="2022-02-16T15:32:19.546" v="1" actId="47"/>
        <pc:sldMkLst>
          <pc:docMk/>
          <pc:sldMk cId="1177577808" sldId="403"/>
        </pc:sldMkLst>
      </pc:sldChg>
      <pc:sldChg chg="del">
        <pc:chgData name="Jeremy Nicholls" userId="c135e6ba81e850e3" providerId="LiveId" clId="{5542B0F8-FB81-4D3F-A80B-6FEF069C3F21}" dt="2022-02-16T15:32:19.546" v="1" actId="47"/>
        <pc:sldMkLst>
          <pc:docMk/>
          <pc:sldMk cId="3077413977" sldId="404"/>
        </pc:sldMkLst>
      </pc:sldChg>
      <pc:sldChg chg="del">
        <pc:chgData name="Jeremy Nicholls" userId="c135e6ba81e850e3" providerId="LiveId" clId="{5542B0F8-FB81-4D3F-A80B-6FEF069C3F21}" dt="2022-02-16T15:32:19.546" v="1" actId="47"/>
        <pc:sldMkLst>
          <pc:docMk/>
          <pc:sldMk cId="1635414918" sldId="405"/>
        </pc:sldMkLst>
      </pc:sldChg>
      <pc:sldChg chg="del">
        <pc:chgData name="Jeremy Nicholls" userId="c135e6ba81e850e3" providerId="LiveId" clId="{5542B0F8-FB81-4D3F-A80B-6FEF069C3F21}" dt="2022-02-16T15:32:09.077" v="0" actId="47"/>
        <pc:sldMkLst>
          <pc:docMk/>
          <pc:sldMk cId="1090037629" sldId="406"/>
        </pc:sldMkLst>
      </pc:sldChg>
      <pc:sldChg chg="modSp mod ord">
        <pc:chgData name="Jeremy Nicholls" userId="c135e6ba81e850e3" providerId="LiveId" clId="{5542B0F8-FB81-4D3F-A80B-6FEF069C3F21}" dt="2022-02-16T15:34:37.444" v="70"/>
        <pc:sldMkLst>
          <pc:docMk/>
          <pc:sldMk cId="3984016833" sldId="407"/>
        </pc:sldMkLst>
        <pc:spChg chg="mod">
          <ac:chgData name="Jeremy Nicholls" userId="c135e6ba81e850e3" providerId="LiveId" clId="{5542B0F8-FB81-4D3F-A80B-6FEF069C3F21}" dt="2022-02-16T15:32:32.075" v="12" actId="6549"/>
          <ac:spMkLst>
            <pc:docMk/>
            <pc:sldMk cId="3984016833" sldId="407"/>
            <ac:spMk id="2" creationId="{DB23F3E4-D567-4193-8C21-60DEF795A85B}"/>
          </ac:spMkLst>
        </pc:spChg>
      </pc:sldChg>
      <pc:sldChg chg="addSp modSp add mod">
        <pc:chgData name="Jeremy Nicholls" userId="c135e6ba81e850e3" providerId="LiveId" clId="{5542B0F8-FB81-4D3F-A80B-6FEF069C3F21}" dt="2022-02-16T15:34:16.890" v="68" actId="1036"/>
        <pc:sldMkLst>
          <pc:docMk/>
          <pc:sldMk cId="2871473165" sldId="408"/>
        </pc:sldMkLst>
        <pc:spChg chg="mod">
          <ac:chgData name="Jeremy Nicholls" userId="c135e6ba81e850e3" providerId="LiveId" clId="{5542B0F8-FB81-4D3F-A80B-6FEF069C3F21}" dt="2022-02-16T15:33:59.407" v="63" actId="207"/>
          <ac:spMkLst>
            <pc:docMk/>
            <pc:sldMk cId="2871473165" sldId="408"/>
            <ac:spMk id="6" creationId="{CFF682C3-93B9-442B-BDC4-F727E491938C}"/>
          </ac:spMkLst>
        </pc:spChg>
        <pc:spChg chg="mod">
          <ac:chgData name="Jeremy Nicholls" userId="c135e6ba81e850e3" providerId="LiveId" clId="{5542B0F8-FB81-4D3F-A80B-6FEF069C3F21}" dt="2022-02-16T15:33:50.779" v="62" actId="6549"/>
          <ac:spMkLst>
            <pc:docMk/>
            <pc:sldMk cId="2871473165" sldId="408"/>
            <ac:spMk id="9" creationId="{B91F0E24-1202-46DE-9695-89A9C755E87C}"/>
          </ac:spMkLst>
        </pc:spChg>
        <pc:spChg chg="add mod">
          <ac:chgData name="Jeremy Nicholls" userId="c135e6ba81e850e3" providerId="LiveId" clId="{5542B0F8-FB81-4D3F-A80B-6FEF069C3F21}" dt="2022-02-16T15:34:16.890" v="68" actId="1036"/>
          <ac:spMkLst>
            <pc:docMk/>
            <pc:sldMk cId="2871473165" sldId="408"/>
            <ac:spMk id="19" creationId="{F1B6D86C-E445-4BD7-B9F1-1DE697823EEE}"/>
          </ac:spMkLst>
        </pc:spChg>
        <pc:spChg chg="mod">
          <ac:chgData name="Jeremy Nicholls" userId="c135e6ba81e850e3" providerId="LiveId" clId="{5542B0F8-FB81-4D3F-A80B-6FEF069C3F21}" dt="2022-02-16T15:33:59.407" v="63" actId="207"/>
          <ac:spMkLst>
            <pc:docMk/>
            <pc:sldMk cId="2871473165" sldId="408"/>
            <ac:spMk id="20" creationId="{AA683EC7-968C-4998-BD63-FB3BFA25E9C1}"/>
          </ac:spMkLst>
        </pc:spChg>
        <pc:spChg chg="mod">
          <ac:chgData name="Jeremy Nicholls" userId="c135e6ba81e850e3" providerId="LiveId" clId="{5542B0F8-FB81-4D3F-A80B-6FEF069C3F21}" dt="2022-02-16T15:33:59.407" v="63" actId="207"/>
          <ac:spMkLst>
            <pc:docMk/>
            <pc:sldMk cId="2871473165" sldId="408"/>
            <ac:spMk id="24" creationId="{8001C882-1FE2-43E1-81E8-31C48A7DB0BE}"/>
          </ac:spMkLst>
        </pc:spChg>
        <pc:spChg chg="mod">
          <ac:chgData name="Jeremy Nicholls" userId="c135e6ba81e850e3" providerId="LiveId" clId="{5542B0F8-FB81-4D3F-A80B-6FEF069C3F21}" dt="2022-02-16T15:33:59.407" v="63" actId="207"/>
          <ac:spMkLst>
            <pc:docMk/>
            <pc:sldMk cId="2871473165" sldId="408"/>
            <ac:spMk id="25" creationId="{861193E3-2019-4DCC-8661-2C1353A153EE}"/>
          </ac:spMkLst>
        </pc:spChg>
        <pc:spChg chg="mod">
          <ac:chgData name="Jeremy Nicholls" userId="c135e6ba81e850e3" providerId="LiveId" clId="{5542B0F8-FB81-4D3F-A80B-6FEF069C3F21}" dt="2022-02-16T15:33:59.407" v="63" actId="207"/>
          <ac:spMkLst>
            <pc:docMk/>
            <pc:sldMk cId="2871473165" sldId="408"/>
            <ac:spMk id="26" creationId="{65F9967B-947A-4CE6-8A01-46144B8FA2AD}"/>
          </ac:spMkLst>
        </pc:spChg>
        <pc:spChg chg="mod">
          <ac:chgData name="Jeremy Nicholls" userId="c135e6ba81e850e3" providerId="LiveId" clId="{5542B0F8-FB81-4D3F-A80B-6FEF069C3F21}" dt="2022-02-16T15:34:09.568" v="66" actId="1035"/>
          <ac:spMkLst>
            <pc:docMk/>
            <pc:sldMk cId="2871473165" sldId="408"/>
            <ac:spMk id="27" creationId="{6D3E54C6-AEBC-444A-A3D8-D7AEBAE6560D}"/>
          </ac:spMkLst>
        </pc:spChg>
        <pc:spChg chg="mod">
          <ac:chgData name="Jeremy Nicholls" userId="c135e6ba81e850e3" providerId="LiveId" clId="{5542B0F8-FB81-4D3F-A80B-6FEF069C3F21}" dt="2022-02-16T15:34:04.832" v="65" actId="1035"/>
          <ac:spMkLst>
            <pc:docMk/>
            <pc:sldMk cId="2871473165" sldId="408"/>
            <ac:spMk id="28" creationId="{A8B9B506-13BE-4FFA-AF4C-21FEAAA3E555}"/>
          </ac:spMkLst>
        </pc:spChg>
        <pc:graphicFrameChg chg="modGraphic">
          <ac:chgData name="Jeremy Nicholls" userId="c135e6ba81e850e3" providerId="LiveId" clId="{5542B0F8-FB81-4D3F-A80B-6FEF069C3F21}" dt="2022-02-16T15:33:41.730" v="61" actId="6549"/>
          <ac:graphicFrameMkLst>
            <pc:docMk/>
            <pc:sldMk cId="2871473165" sldId="408"/>
            <ac:graphicFrameMk id="3" creationId="{E212C09E-D446-4F62-A19D-34C1DEF736B0}"/>
          </ac:graphicFrameMkLst>
        </pc:graphicFrameChg>
        <pc:graphicFrameChg chg="modGraphic">
          <ac:chgData name="Jeremy Nicholls" userId="c135e6ba81e850e3" providerId="LiveId" clId="{5542B0F8-FB81-4D3F-A80B-6FEF069C3F21}" dt="2022-02-16T15:34:01.595" v="64" actId="2161"/>
          <ac:graphicFrameMkLst>
            <pc:docMk/>
            <pc:sldMk cId="2871473165" sldId="408"/>
            <ac:graphicFrameMk id="7" creationId="{3FB3A246-774B-4BA3-A6FF-83533541B307}"/>
          </ac:graphicFrameMkLst>
        </pc:graphicFrameChg>
        <pc:graphicFrameChg chg="modGraphic">
          <ac:chgData name="Jeremy Nicholls" userId="c135e6ba81e850e3" providerId="LiveId" clId="{5542B0F8-FB81-4D3F-A80B-6FEF069C3F21}" dt="2022-02-16T15:33:26.846" v="57" actId="6549"/>
          <ac:graphicFrameMkLst>
            <pc:docMk/>
            <pc:sldMk cId="2871473165" sldId="408"/>
            <ac:graphicFrameMk id="23" creationId="{52920F80-8150-449A-BD9F-4AE8B1F2A8A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0F79C-393C-4B88-810F-0B652C5FC79C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13604-183B-4D3A-8A83-A45357E56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442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013604-183B-4D3A-8A83-A45357E566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134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013604-183B-4D3A-8A83-A45357E566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151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24D89-C130-4ACA-8F25-953EC407A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4A4CB3-2CBE-4D63-8311-D8488ED3C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51AE9-D2E6-4102-AB14-C3A2E99F7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7A0E-A694-4CA7-B676-DCA80779C523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B0621-595D-43C6-BB9B-E3175EF7B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73661-E16B-4B2C-A277-E6F72F897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D5E8-1CD4-4C98-9A80-A95939850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64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E4C18-EDC0-4BDF-9ED8-3625C0542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E63C4-A8F5-403C-9759-D4303D0C0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46C1-0B69-45A8-B3E5-B47C457EA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7A0E-A694-4CA7-B676-DCA80779C523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E5016-4564-4F2B-A960-ABA601D7D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341E8-A2E8-402F-918D-CDC8A371D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D5E8-1CD4-4C98-9A80-A95939850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88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A80595-BCAE-405B-9715-8A02544BC5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239909-BC2B-41DA-A398-7347CC403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A01F7-A3C5-4BA4-BA0A-24779ACDF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7A0E-A694-4CA7-B676-DCA80779C523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431D5-102F-4243-8768-7ACA69BE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7E75A-CCA1-46B0-8578-9BCB6557F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D5E8-1CD4-4C98-9A80-A95939850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36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C58F3-6D4C-4B18-A63E-D9807FDE3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6319B-76AC-4137-A535-0A4BB9D37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5C706-FD15-4189-9066-22EBF55D6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7A0E-A694-4CA7-B676-DCA80779C523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91A45-BAC8-4E24-9C29-DA4944346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34EA3-C7D8-46D5-BD0A-343B2A9D2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D5E8-1CD4-4C98-9A80-A95939850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93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44511-2C11-435C-8E14-2945D5963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7757B3-190D-4460-AF73-890C592CF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DF569-DA28-4B4B-9B89-84574F3C2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7A0E-A694-4CA7-B676-DCA80779C523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E5982-BB35-453D-A859-EA7E95BE3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8B0AC-CB58-4512-BC26-499627862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D5E8-1CD4-4C98-9A80-A95939850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95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BFE8C-9620-459D-BB07-D06DF3505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B3A99-5FF3-4B8C-9F27-E29804D0A0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BBB76F-A4AB-4579-A70B-DB3F4A94A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89FAD-7A30-436F-BA9B-913145281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7A0E-A694-4CA7-B676-DCA80779C523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F0D565-7323-4E29-AA1A-C5F464116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387D1-DF60-4401-AA75-17EE2F37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D5E8-1CD4-4C98-9A80-A95939850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12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7A8D3-6367-4DF7-96CE-46B298DC1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68DB2C-0C6E-4FF2-B70A-E3540FCDE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02EF2-E111-4FD1-A303-809B51D88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25C9C1-799B-402B-A9F9-7DA9067759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A6E716-5735-480E-97C5-A92A83FC9B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87B73F-D050-4C9B-A4BB-F807B63E8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7A0E-A694-4CA7-B676-DCA80779C523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B36C3-16DB-4F80-840E-573225901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7163EC-7D0A-42A5-B80B-1457DC53D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D5E8-1CD4-4C98-9A80-A95939850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84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0B538-D618-45BE-A5CC-1F5374F6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79C50D-BCA2-48BD-B7EC-63C8ECED6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7A0E-A694-4CA7-B676-DCA80779C523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071DE9-EAB8-42FB-BB57-C698AB53E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892722-EFFC-4E21-9DFB-B6CCA7EDF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D5E8-1CD4-4C98-9A80-A95939850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703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4C967E-9050-42D7-9A99-2DD76FEBB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7A0E-A694-4CA7-B676-DCA80779C523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D8416B-3B86-4480-9723-E1E6DBA30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5CB45F-E96F-46E0-832A-FFCB0580C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D5E8-1CD4-4C98-9A80-A95939850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279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0742A-D808-402A-ACF0-FBE7C15C8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CB656-B479-4B81-A6FD-C4C5B15FE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C4D1B1-C3B2-4B37-A4AC-CC64EB7C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B3B6A-08C4-41D5-8928-DE23AF34C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7A0E-A694-4CA7-B676-DCA80779C523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B43E3-ED97-4EAD-8349-2C47FE93D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86EF7-931F-4818-B04A-508E08FDE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D5E8-1CD4-4C98-9A80-A95939850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781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07E8F-CE01-4FAB-9968-F9396AD73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801DE2-A473-4BB8-BA65-644D86C684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54FE18-ABAC-403B-B3C7-B055F0362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D91E3-5268-4F16-BF94-3498F61CE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7A0E-A694-4CA7-B676-DCA80779C523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73684F-CF00-4061-86A2-6A2164347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298AC0-687B-4E8B-A10B-130B6E60C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D5E8-1CD4-4C98-9A80-A95939850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5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47A4BE-90B9-4D23-9E9C-D645586DE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F6B77-76D1-4846-8FBB-7A02B5AF1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A0D0C-3CB4-416C-9D77-16E54D131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87A0E-A694-4CA7-B676-DCA80779C523}" type="datetimeFigureOut">
              <a:rPr lang="en-GB" smtClean="0"/>
              <a:pPr/>
              <a:t>15/02/2022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5F7E7-C931-4B15-AA93-D40753714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E0138-4F6B-4DC1-BF97-1F943B47DF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0D5E8-1CD4-4C98-9A80-A95939850C7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C75570-E96E-482B-AACF-9A935A216099}"/>
              </a:ext>
            </a:extLst>
          </p:cNvPr>
          <p:cNvSpPr/>
          <p:nvPr userDrawn="1"/>
        </p:nvSpPr>
        <p:spPr>
          <a:xfrm>
            <a:off x="1133244" y="6017633"/>
            <a:ext cx="11058755" cy="45996"/>
          </a:xfrm>
          <a:custGeom>
            <a:avLst/>
            <a:gdLst>
              <a:gd name="connsiteX0" fmla="*/ 0 w 10970029"/>
              <a:gd name="connsiteY0" fmla="*/ 0 h 36000"/>
              <a:gd name="connsiteX1" fmla="*/ 10970029 w 10970029"/>
              <a:gd name="connsiteY1" fmla="*/ 0 h 36000"/>
              <a:gd name="connsiteX2" fmla="*/ 10970029 w 10970029"/>
              <a:gd name="connsiteY2" fmla="*/ 36000 h 36000"/>
              <a:gd name="connsiteX3" fmla="*/ 0 w 10970029"/>
              <a:gd name="connsiteY3" fmla="*/ 36000 h 36000"/>
              <a:gd name="connsiteX4" fmla="*/ 0 w 10970029"/>
              <a:gd name="connsiteY4" fmla="*/ 0 h 36000"/>
              <a:gd name="connsiteX0" fmla="*/ 0 w 10970029"/>
              <a:gd name="connsiteY0" fmla="*/ 0 h 36000"/>
              <a:gd name="connsiteX1" fmla="*/ 10970029 w 10970029"/>
              <a:gd name="connsiteY1" fmla="*/ 0 h 36000"/>
              <a:gd name="connsiteX2" fmla="*/ 10970029 w 10970029"/>
              <a:gd name="connsiteY2" fmla="*/ 36000 h 36000"/>
              <a:gd name="connsiteX3" fmla="*/ 22225 w 10970029"/>
              <a:gd name="connsiteY3" fmla="*/ 36000 h 36000"/>
              <a:gd name="connsiteX4" fmla="*/ 0 w 10970029"/>
              <a:gd name="connsiteY4" fmla="*/ 0 h 3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70029" h="36000">
                <a:moveTo>
                  <a:pt x="0" y="0"/>
                </a:moveTo>
                <a:lnTo>
                  <a:pt x="10970029" y="0"/>
                </a:lnTo>
                <a:lnTo>
                  <a:pt x="10970029" y="36000"/>
                </a:lnTo>
                <a:lnTo>
                  <a:pt x="22225" y="36000"/>
                </a:lnTo>
                <a:lnTo>
                  <a:pt x="0" y="0"/>
                </a:lnTo>
                <a:close/>
              </a:path>
            </a:pathLst>
          </a:custGeom>
          <a:solidFill>
            <a:srgbClr val="62D2FE"/>
          </a:solidFill>
          <a:ln w="9525">
            <a:solidFill>
              <a:srgbClr val="251D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A picture containing light, food&#10;&#10;Description automatically generated">
            <a:extLst>
              <a:ext uri="{FF2B5EF4-FFF2-40B4-BE49-F238E27FC236}">
                <a16:creationId xmlns:a16="http://schemas.microsoft.com/office/drawing/2014/main" id="{ED49F74C-3D20-4B54-ADB4-09A9797E7F0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29130"/>
            <a:ext cx="1674000" cy="109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94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251D6A"/>
          </a:solidFill>
          <a:latin typeface="Pacifico" panose="02000000000000000000" pitchFamily="2" charset="0"/>
          <a:ea typeface="Pacifico" panose="02000000000000000000" pitchFamily="2" charset="0"/>
          <a:cs typeface="CordiaUPC" panose="020B0304020202020204" pitchFamily="34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u="none" kern="1200">
          <a:solidFill>
            <a:srgbClr val="251D6A"/>
          </a:solidFill>
          <a:latin typeface="Abadi Extra Light" panose="020B0204020104020204" pitchFamily="34" charset="0"/>
          <a:ea typeface="+mn-ea"/>
          <a:cs typeface="Segoe UI Light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u="none" kern="1200">
          <a:solidFill>
            <a:srgbClr val="251D6A"/>
          </a:solidFill>
          <a:latin typeface="Abadi Extra Light" panose="020B0204020104020204" pitchFamily="34" charset="0"/>
          <a:ea typeface="+mn-ea"/>
          <a:cs typeface="Segoe UI Light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u="none" kern="1200">
          <a:solidFill>
            <a:srgbClr val="251D6A"/>
          </a:solidFill>
          <a:latin typeface="Abadi Extra Light" panose="020B0204020104020204" pitchFamily="34" charset="0"/>
          <a:ea typeface="+mn-ea"/>
          <a:cs typeface="Segoe UI Light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u="none" kern="1200">
          <a:solidFill>
            <a:srgbClr val="251D6A"/>
          </a:solidFill>
          <a:latin typeface="Abadi Extra Light" panose="020B0204020104020204" pitchFamily="34" charset="0"/>
          <a:ea typeface="+mn-ea"/>
          <a:cs typeface="Segoe UI Light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u="none" kern="1200">
          <a:solidFill>
            <a:srgbClr val="251D6A"/>
          </a:solidFill>
          <a:latin typeface="Abadi Extra Light" panose="020B0204020104020204" pitchFamily="34" charset="0"/>
          <a:ea typeface="+mn-ea"/>
          <a:cs typeface="Segoe UI Light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3F3E4-D567-4193-8C21-60DEF795A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939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>
                <a:latin typeface="Modern Love Caps" panose="04070805081001020A01" pitchFamily="82" charset="0"/>
              </a:rPr>
              <a:t>Project Report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1F0E24-1202-46DE-9695-89A9C755E87C}"/>
              </a:ext>
            </a:extLst>
          </p:cNvPr>
          <p:cNvSpPr/>
          <p:nvPr/>
        </p:nvSpPr>
        <p:spPr>
          <a:xfrm>
            <a:off x="838200" y="1222886"/>
            <a:ext cx="4208929" cy="151503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b="1" u="sng" dirty="0">
                <a:solidFill>
                  <a:srgbClr val="251D6A"/>
                </a:solidFill>
                <a:latin typeface="Arial Nova Cond" panose="020B0506020202020204" pitchFamily="34" charset="0"/>
              </a:rPr>
              <a:t>Period – </a:t>
            </a:r>
            <a:endParaRPr lang="en-GB" sz="1100" b="1" u="sng" dirty="0">
              <a:solidFill>
                <a:srgbClr val="FF0000"/>
              </a:solidFill>
              <a:latin typeface="Arial Nova Cond" panose="020B0506020202020204" pitchFamily="34" charset="0"/>
            </a:endParaRPr>
          </a:p>
          <a:p>
            <a:endParaRPr lang="en-GB" sz="1100" b="1" u="sng" dirty="0">
              <a:latin typeface="Arial Nova Cond" panose="020B0506020202020204" pitchFamily="34" charset="0"/>
            </a:endParaRPr>
          </a:p>
          <a:p>
            <a:r>
              <a:rPr lang="en-GB" sz="1100" b="1" dirty="0">
                <a:solidFill>
                  <a:srgbClr val="251D6A"/>
                </a:solidFill>
                <a:latin typeface="Arial Nova Cond" panose="020B0506020202020204" pitchFamily="34" charset="0"/>
              </a:rPr>
              <a:t>Escalations</a:t>
            </a:r>
            <a:r>
              <a:rPr lang="en-GB" sz="1100" b="1" dirty="0">
                <a:latin typeface="Arial Nova Cond" panose="020B0506020202020204" pitchFamily="34" charset="0"/>
              </a:rPr>
              <a:t>:</a:t>
            </a:r>
            <a:endParaRPr lang="en-GB" sz="1100" dirty="0">
              <a:latin typeface="Arial Nova Cond" panose="020B0506020202020204" pitchFamily="34" charset="0"/>
            </a:endParaRPr>
          </a:p>
          <a:p>
            <a:endParaRPr lang="en-GB" sz="1100" b="1" dirty="0">
              <a:latin typeface="Arial Nova Cond" panose="020B0506020202020204" pitchFamily="34" charset="0"/>
            </a:endParaRPr>
          </a:p>
          <a:p>
            <a:r>
              <a:rPr lang="en-GB" sz="1100" b="1" dirty="0">
                <a:solidFill>
                  <a:srgbClr val="251D6A"/>
                </a:solidFill>
                <a:latin typeface="Arial Nova Cond" panose="020B0506020202020204" pitchFamily="34" charset="0"/>
              </a:rPr>
              <a:t>Awareness</a:t>
            </a:r>
            <a:r>
              <a:rPr lang="en-GB" sz="1100" b="1" dirty="0">
                <a:latin typeface="Arial Nova Cond" panose="020B0506020202020204" pitchFamily="34" charset="0"/>
              </a:rPr>
              <a:t>:</a:t>
            </a:r>
            <a:r>
              <a:rPr lang="en-GB" sz="1100" dirty="0">
                <a:latin typeface="Arial Nova Cond" panose="020B0506020202020204" pitchFamily="34" charset="0"/>
              </a:rPr>
              <a:t> </a:t>
            </a:r>
            <a:endParaRPr lang="en-GB" sz="1100" b="1" dirty="0">
              <a:latin typeface="Arial Nova Cond" panose="020B0506020202020204" pitchFamily="34" charset="0"/>
            </a:endParaRPr>
          </a:p>
        </p:txBody>
      </p:sp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52920F80-8150-449A-BD9F-4AE8B1F2A8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480109"/>
              </p:ext>
            </p:extLst>
          </p:nvPr>
        </p:nvGraphicFramePr>
        <p:xfrm>
          <a:off x="838200" y="2903061"/>
          <a:ext cx="4208928" cy="5646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2232">
                  <a:extLst>
                    <a:ext uri="{9D8B030D-6E8A-4147-A177-3AD203B41FA5}">
                      <a16:colId xmlns:a16="http://schemas.microsoft.com/office/drawing/2014/main" val="390905125"/>
                    </a:ext>
                  </a:extLst>
                </a:gridCol>
                <a:gridCol w="1052232">
                  <a:extLst>
                    <a:ext uri="{9D8B030D-6E8A-4147-A177-3AD203B41FA5}">
                      <a16:colId xmlns:a16="http://schemas.microsoft.com/office/drawing/2014/main" val="467389425"/>
                    </a:ext>
                  </a:extLst>
                </a:gridCol>
                <a:gridCol w="1052232">
                  <a:extLst>
                    <a:ext uri="{9D8B030D-6E8A-4147-A177-3AD203B41FA5}">
                      <a16:colId xmlns:a16="http://schemas.microsoft.com/office/drawing/2014/main" val="886120393"/>
                    </a:ext>
                  </a:extLst>
                </a:gridCol>
                <a:gridCol w="1052232">
                  <a:extLst>
                    <a:ext uri="{9D8B030D-6E8A-4147-A177-3AD203B41FA5}">
                      <a16:colId xmlns:a16="http://schemas.microsoft.com/office/drawing/2014/main" val="3042564757"/>
                    </a:ext>
                  </a:extLst>
                </a:gridCol>
              </a:tblGrid>
              <a:tr h="28234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51D6A"/>
                          </a:solidFill>
                          <a:latin typeface="Arial Nova Cond" panose="020B0506020202020204" pitchFamily="34" charset="0"/>
                        </a:rPr>
                        <a:t>Budget</a:t>
                      </a:r>
                    </a:p>
                  </a:txBody>
                  <a:tcPr marL="69619" marR="69619" marT="34810" marB="348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51D6A"/>
                          </a:solidFill>
                          <a:latin typeface="Arial Nova Cond" panose="020B0506020202020204" pitchFamily="34" charset="0"/>
                        </a:rPr>
                        <a:t>Spend to date</a:t>
                      </a:r>
                    </a:p>
                  </a:txBody>
                  <a:tcPr marL="69619" marR="69619" marT="34810" marB="348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51D6A"/>
                          </a:solidFill>
                          <a:latin typeface="Arial Nova Cond" panose="020B0506020202020204" pitchFamily="34" charset="0"/>
                        </a:rPr>
                        <a:t>AFC</a:t>
                      </a:r>
                    </a:p>
                  </a:txBody>
                  <a:tcPr marL="69619" marR="69619" marT="34810" marB="348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51D6A"/>
                          </a:solidFill>
                          <a:latin typeface="Arial Nova Cond" panose="020B0506020202020204" pitchFamily="34" charset="0"/>
                        </a:rPr>
                        <a:t>Variance</a:t>
                      </a:r>
                    </a:p>
                  </a:txBody>
                  <a:tcPr marL="69619" marR="69619" marT="34810" marB="34810" anchor="ctr"/>
                </a:tc>
                <a:extLst>
                  <a:ext uri="{0D108BD9-81ED-4DB2-BD59-A6C34878D82A}">
                    <a16:rowId xmlns:a16="http://schemas.microsoft.com/office/drawing/2014/main" val="3937480935"/>
                  </a:ext>
                </a:extLst>
              </a:tr>
              <a:tr h="282346"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marL="69619" marR="69619" marT="34810" marB="34810" anchor="ctr"/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marL="69619" marR="69619" marT="34810" marB="34810" anchor="ctr"/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marL="69619" marR="69619" marT="34810" marB="34810" anchor="ctr"/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solidFill>
                          <a:schemeClr val="tx1"/>
                        </a:solidFill>
                        <a:latin typeface="Arial Nova Cond" panose="020B0506020202020204" pitchFamily="34" charset="0"/>
                      </a:endParaRPr>
                    </a:p>
                  </a:txBody>
                  <a:tcPr marL="69619" marR="69619" marT="34810" marB="34810" anchor="ctr"/>
                </a:tc>
                <a:extLst>
                  <a:ext uri="{0D108BD9-81ED-4DB2-BD59-A6C34878D82A}">
                    <a16:rowId xmlns:a16="http://schemas.microsoft.com/office/drawing/2014/main" val="4062524110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212C09E-D446-4F62-A19D-34C1DEF73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101134"/>
              </p:ext>
            </p:extLst>
          </p:nvPr>
        </p:nvGraphicFramePr>
        <p:xfrm>
          <a:off x="5150224" y="1243981"/>
          <a:ext cx="6532905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35941">
                  <a:extLst>
                    <a:ext uri="{9D8B030D-6E8A-4147-A177-3AD203B41FA5}">
                      <a16:colId xmlns:a16="http://schemas.microsoft.com/office/drawing/2014/main" val="1289444863"/>
                    </a:ext>
                  </a:extLst>
                </a:gridCol>
                <a:gridCol w="1018988">
                  <a:extLst>
                    <a:ext uri="{9D8B030D-6E8A-4147-A177-3AD203B41FA5}">
                      <a16:colId xmlns:a16="http://schemas.microsoft.com/office/drawing/2014/main" val="1725284384"/>
                    </a:ext>
                  </a:extLst>
                </a:gridCol>
                <a:gridCol w="1018988">
                  <a:extLst>
                    <a:ext uri="{9D8B030D-6E8A-4147-A177-3AD203B41FA5}">
                      <a16:colId xmlns:a16="http://schemas.microsoft.com/office/drawing/2014/main" val="754783261"/>
                    </a:ext>
                  </a:extLst>
                </a:gridCol>
                <a:gridCol w="1018988">
                  <a:extLst>
                    <a:ext uri="{9D8B030D-6E8A-4147-A177-3AD203B41FA5}">
                      <a16:colId xmlns:a16="http://schemas.microsoft.com/office/drawing/2014/main" val="200716805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3586834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251D6A"/>
                          </a:solidFill>
                          <a:latin typeface="Arial Nova Cond" panose="020B0506020202020204" pitchFamily="34" charset="0"/>
                        </a:rPr>
                        <a:t>Next 5 Milestones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51D6A"/>
                          </a:solidFill>
                          <a:latin typeface="Arial Nova Cond" panose="020B0506020202020204" pitchFamily="34" charset="0"/>
                        </a:rPr>
                        <a:t>Baseline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51D6A"/>
                          </a:solidFill>
                          <a:latin typeface="Arial Nova Cond" panose="020B0506020202020204" pitchFamily="34" charset="0"/>
                        </a:rPr>
                        <a:t>Forecast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51D6A"/>
                          </a:solidFill>
                          <a:latin typeface="Arial Nova Cond" panose="020B0506020202020204" pitchFamily="34" charset="0"/>
                        </a:rPr>
                        <a:t>Variance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51D6A"/>
                          </a:solidFill>
                          <a:latin typeface="Arial Nova Cond" panose="020B0506020202020204" pitchFamily="34" charset="0"/>
                        </a:rPr>
                        <a:t>RAG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3112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726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3454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4675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3732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4909141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CFF682C3-93B9-442B-BDC4-F727E491938C}"/>
              </a:ext>
            </a:extLst>
          </p:cNvPr>
          <p:cNvSpPr/>
          <p:nvPr/>
        </p:nvSpPr>
        <p:spPr>
          <a:xfrm>
            <a:off x="11317940" y="1684018"/>
            <a:ext cx="215152" cy="2151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683EC7-968C-4998-BD63-FB3BFA25E9C1}"/>
              </a:ext>
            </a:extLst>
          </p:cNvPr>
          <p:cNvSpPr/>
          <p:nvPr/>
        </p:nvSpPr>
        <p:spPr>
          <a:xfrm>
            <a:off x="11317940" y="2059851"/>
            <a:ext cx="215152" cy="2151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001C882-1FE2-43E1-81E8-31C48A7DB0BE}"/>
              </a:ext>
            </a:extLst>
          </p:cNvPr>
          <p:cNvSpPr/>
          <p:nvPr/>
        </p:nvSpPr>
        <p:spPr>
          <a:xfrm>
            <a:off x="11317940" y="2435684"/>
            <a:ext cx="215152" cy="2151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61193E3-2019-4DCC-8661-2C1353A153EE}"/>
              </a:ext>
            </a:extLst>
          </p:cNvPr>
          <p:cNvSpPr/>
          <p:nvPr/>
        </p:nvSpPr>
        <p:spPr>
          <a:xfrm>
            <a:off x="11317940" y="2811517"/>
            <a:ext cx="215152" cy="2151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5F9967B-947A-4CE6-8A01-46144B8FA2AD}"/>
              </a:ext>
            </a:extLst>
          </p:cNvPr>
          <p:cNvSpPr/>
          <p:nvPr/>
        </p:nvSpPr>
        <p:spPr>
          <a:xfrm>
            <a:off x="11317940" y="3185724"/>
            <a:ext cx="215152" cy="2151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3FB3A246-774B-4BA3-A6FF-83533541B3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412976"/>
              </p:ext>
            </p:extLst>
          </p:nvPr>
        </p:nvGraphicFramePr>
        <p:xfrm>
          <a:off x="838200" y="3659200"/>
          <a:ext cx="1084493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53355">
                  <a:extLst>
                    <a:ext uri="{9D8B030D-6E8A-4147-A177-3AD203B41FA5}">
                      <a16:colId xmlns:a16="http://schemas.microsoft.com/office/drawing/2014/main" val="1292390076"/>
                    </a:ext>
                  </a:extLst>
                </a:gridCol>
                <a:gridCol w="5153355">
                  <a:extLst>
                    <a:ext uri="{9D8B030D-6E8A-4147-A177-3AD203B41FA5}">
                      <a16:colId xmlns:a16="http://schemas.microsoft.com/office/drawing/2014/main" val="3369339875"/>
                    </a:ext>
                  </a:extLst>
                </a:gridCol>
                <a:gridCol w="538220">
                  <a:extLst>
                    <a:ext uri="{9D8B030D-6E8A-4147-A177-3AD203B41FA5}">
                      <a16:colId xmlns:a16="http://schemas.microsoft.com/office/drawing/2014/main" val="2379742249"/>
                    </a:ext>
                  </a:extLst>
                </a:gridCol>
              </a:tblGrid>
              <a:tr h="23123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251D6A"/>
                          </a:solidFill>
                          <a:latin typeface="Arial Nova Cond" panose="020B0506020202020204" pitchFamily="34" charset="0"/>
                        </a:rPr>
                        <a:t>Risk 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251D6A"/>
                          </a:solidFill>
                          <a:latin typeface="Arial Nova Cond" panose="020B0506020202020204" pitchFamily="34" charset="0"/>
                        </a:rPr>
                        <a:t>Proposed mitigation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51D6A"/>
                          </a:solidFill>
                          <a:latin typeface="Arial Nova Cond" panose="020B0506020202020204" pitchFamily="34" charset="0"/>
                        </a:rPr>
                        <a:t>RAG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3618288"/>
                  </a:ext>
                </a:extLst>
              </a:tr>
              <a:tr h="231235">
                <a:tc>
                  <a:txBody>
                    <a:bodyPr/>
                    <a:lstStyle/>
                    <a:p>
                      <a:endParaRPr lang="en-GB" sz="1200" b="1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7368071"/>
                  </a:ext>
                </a:extLst>
              </a:tr>
              <a:tr h="231235">
                <a:tc>
                  <a:txBody>
                    <a:bodyPr/>
                    <a:lstStyle/>
                    <a:p>
                      <a:endParaRPr lang="en-GB" sz="1200" b="1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8986588"/>
                  </a:ext>
                </a:extLst>
              </a:tr>
              <a:tr h="231235">
                <a:tc>
                  <a:txBody>
                    <a:bodyPr/>
                    <a:lstStyle/>
                    <a:p>
                      <a:endParaRPr lang="en-GB" sz="1200" b="1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3569578"/>
                  </a:ext>
                </a:extLst>
              </a:tr>
            </a:tbl>
          </a:graphicData>
        </a:graphic>
      </p:graphicFrame>
      <p:sp>
        <p:nvSpPr>
          <p:cNvPr id="27" name="Oval 26">
            <a:extLst>
              <a:ext uri="{FF2B5EF4-FFF2-40B4-BE49-F238E27FC236}">
                <a16:creationId xmlns:a16="http://schemas.microsoft.com/office/drawing/2014/main" id="{6D3E54C6-AEBC-444A-A3D8-D7AEBAE6560D}"/>
              </a:ext>
            </a:extLst>
          </p:cNvPr>
          <p:cNvSpPr/>
          <p:nvPr/>
        </p:nvSpPr>
        <p:spPr>
          <a:xfrm>
            <a:off x="11317940" y="4004850"/>
            <a:ext cx="215152" cy="2151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8B9B506-13BE-4FFA-AF4C-21FEAAA3E555}"/>
              </a:ext>
            </a:extLst>
          </p:cNvPr>
          <p:cNvSpPr/>
          <p:nvPr/>
        </p:nvSpPr>
        <p:spPr>
          <a:xfrm>
            <a:off x="11317940" y="4311570"/>
            <a:ext cx="215152" cy="2151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85E7D27-B275-4F45-8DFB-CC509A82F06D}"/>
              </a:ext>
            </a:extLst>
          </p:cNvPr>
          <p:cNvSpPr/>
          <p:nvPr/>
        </p:nvSpPr>
        <p:spPr>
          <a:xfrm>
            <a:off x="8595971" y="6492978"/>
            <a:ext cx="180477" cy="18047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8" name="Table 29">
            <a:extLst>
              <a:ext uri="{FF2B5EF4-FFF2-40B4-BE49-F238E27FC236}">
                <a16:creationId xmlns:a16="http://schemas.microsoft.com/office/drawing/2014/main" id="{1D4E9383-183A-429F-9B3C-5FFF36E596FA}"/>
              </a:ext>
            </a:extLst>
          </p:cNvPr>
          <p:cNvGraphicFramePr>
            <a:graphicFrameLocks noGrp="1"/>
          </p:cNvGraphicFramePr>
          <p:nvPr/>
        </p:nvGraphicFramePr>
        <p:xfrm>
          <a:off x="5266765" y="6216875"/>
          <a:ext cx="6480000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428326269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31721579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63387223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598697663"/>
                    </a:ext>
                  </a:extLst>
                </a:gridCol>
              </a:tblGrid>
              <a:tr h="166586">
                <a:tc>
                  <a:txBody>
                    <a:bodyPr/>
                    <a:lstStyle/>
                    <a:p>
                      <a:endParaRPr lang="en-GB" sz="1000" dirty="0">
                        <a:latin typeface="Arial Nova Cond" panose="020B0506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Arial Nova Cond" panose="020B0506020202020204" pitchFamily="34" charset="0"/>
                        </a:rPr>
                        <a:t>Activity completed.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 Nova Cond" panose="020B0506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Arial Nova Cond" panose="020B0506020202020204" pitchFamily="34" charset="0"/>
                        </a:rPr>
                        <a:t>Baseline at risk – awareness/support required.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316227"/>
                  </a:ext>
                </a:extLst>
              </a:tr>
              <a:tr h="166586">
                <a:tc>
                  <a:txBody>
                    <a:bodyPr/>
                    <a:lstStyle/>
                    <a:p>
                      <a:endParaRPr lang="en-GB" sz="1000" dirty="0">
                        <a:latin typeface="Arial Nova Cond" panose="020B0506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Arial Nova Cond" panose="020B0506020202020204" pitchFamily="34" charset="0"/>
                        </a:rPr>
                        <a:t>Baseline no longer achievable without escalation.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 Nova Cond" panose="020B0506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Arial Nova Cond" panose="020B0506020202020204" pitchFamily="34" charset="0"/>
                        </a:rPr>
                        <a:t>On track to meet baseline.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496537"/>
                  </a:ext>
                </a:extLst>
              </a:tr>
            </a:tbl>
          </a:graphicData>
        </a:graphic>
      </p:graphicFrame>
      <p:sp>
        <p:nvSpPr>
          <p:cNvPr id="30" name="Oval 29">
            <a:extLst>
              <a:ext uri="{FF2B5EF4-FFF2-40B4-BE49-F238E27FC236}">
                <a16:creationId xmlns:a16="http://schemas.microsoft.com/office/drawing/2014/main" id="{AF40E26E-5452-43DE-AE4C-BFCA39C36E3F}"/>
              </a:ext>
            </a:extLst>
          </p:cNvPr>
          <p:cNvSpPr/>
          <p:nvPr/>
        </p:nvSpPr>
        <p:spPr>
          <a:xfrm>
            <a:off x="8595971" y="6244378"/>
            <a:ext cx="180477" cy="18047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80B48F5-F9B5-4525-8FB9-FC468670F9EC}"/>
              </a:ext>
            </a:extLst>
          </p:cNvPr>
          <p:cNvSpPr/>
          <p:nvPr/>
        </p:nvSpPr>
        <p:spPr>
          <a:xfrm>
            <a:off x="5350747" y="6244378"/>
            <a:ext cx="180477" cy="180477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07E5E03-2422-4F22-8F56-A20050C0AE35}"/>
              </a:ext>
            </a:extLst>
          </p:cNvPr>
          <p:cNvSpPr/>
          <p:nvPr/>
        </p:nvSpPr>
        <p:spPr>
          <a:xfrm>
            <a:off x="5350747" y="6492978"/>
            <a:ext cx="180477" cy="1804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1B6D86C-E445-4BD7-B9F1-1DE697823EEE}"/>
              </a:ext>
            </a:extLst>
          </p:cNvPr>
          <p:cNvSpPr/>
          <p:nvPr/>
        </p:nvSpPr>
        <p:spPr>
          <a:xfrm>
            <a:off x="11317940" y="4617836"/>
            <a:ext cx="215152" cy="2151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47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3F3E4-D567-4193-8C21-60DEF795A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939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>
                <a:latin typeface="Modern Love Caps" panose="04070805081001020A01" pitchFamily="82" charset="0"/>
              </a:rPr>
              <a:t>Project Report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1F0E24-1202-46DE-9695-89A9C755E87C}"/>
              </a:ext>
            </a:extLst>
          </p:cNvPr>
          <p:cNvSpPr/>
          <p:nvPr/>
        </p:nvSpPr>
        <p:spPr>
          <a:xfrm>
            <a:off x="838200" y="1222886"/>
            <a:ext cx="4208929" cy="151503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b="1" u="sng" dirty="0">
                <a:solidFill>
                  <a:srgbClr val="251D6A"/>
                </a:solidFill>
                <a:latin typeface="Arial Nova Cond" panose="020B0506020202020204" pitchFamily="34" charset="0"/>
              </a:rPr>
              <a:t>Period – 14</a:t>
            </a:r>
            <a:r>
              <a:rPr lang="en-GB" sz="1100" b="1" u="sng" baseline="30000" dirty="0">
                <a:solidFill>
                  <a:srgbClr val="251D6A"/>
                </a:solidFill>
                <a:latin typeface="Arial Nova Cond" panose="020B0506020202020204" pitchFamily="34" charset="0"/>
              </a:rPr>
              <a:t>th</a:t>
            </a:r>
            <a:r>
              <a:rPr lang="en-GB" sz="1100" b="1" u="sng" dirty="0">
                <a:solidFill>
                  <a:srgbClr val="251D6A"/>
                </a:solidFill>
                <a:latin typeface="Arial Nova Cond" panose="020B0506020202020204" pitchFamily="34" charset="0"/>
              </a:rPr>
              <a:t> January – 28</a:t>
            </a:r>
            <a:r>
              <a:rPr lang="en-GB" sz="1100" b="1" u="sng" baseline="30000" dirty="0">
                <a:solidFill>
                  <a:srgbClr val="251D6A"/>
                </a:solidFill>
                <a:latin typeface="Arial Nova Cond" panose="020B0506020202020204" pitchFamily="34" charset="0"/>
              </a:rPr>
              <a:t>th</a:t>
            </a:r>
            <a:r>
              <a:rPr lang="en-GB" sz="1100" b="1" u="sng" dirty="0">
                <a:solidFill>
                  <a:srgbClr val="251D6A"/>
                </a:solidFill>
                <a:latin typeface="Arial Nova Cond" panose="020B0506020202020204" pitchFamily="34" charset="0"/>
              </a:rPr>
              <a:t> January</a:t>
            </a:r>
          </a:p>
          <a:p>
            <a:endParaRPr lang="en-GB" sz="1100" b="1" u="sng" dirty="0">
              <a:latin typeface="Arial Nova Cond" panose="020B0506020202020204" pitchFamily="34" charset="0"/>
            </a:endParaRPr>
          </a:p>
          <a:p>
            <a:r>
              <a:rPr lang="en-GB" sz="1100" b="1" dirty="0">
                <a:solidFill>
                  <a:srgbClr val="251D6A"/>
                </a:solidFill>
                <a:latin typeface="Arial Nova Cond" panose="020B0506020202020204" pitchFamily="34" charset="0"/>
              </a:rPr>
              <a:t>Escalations</a:t>
            </a:r>
            <a:r>
              <a:rPr lang="en-GB" sz="1100" b="1" dirty="0">
                <a:latin typeface="Arial Nova Cond" panose="020B0506020202020204" pitchFamily="34" charset="0"/>
              </a:rPr>
              <a:t>: </a:t>
            </a:r>
            <a:r>
              <a:rPr lang="en-GB" sz="1100" dirty="0">
                <a:latin typeface="Arial Nova Cond" panose="020B0506020202020204" pitchFamily="34" charset="0"/>
              </a:rPr>
              <a:t>None at this time.</a:t>
            </a:r>
          </a:p>
          <a:p>
            <a:endParaRPr lang="en-GB" sz="1100" b="1" dirty="0">
              <a:latin typeface="Arial Nova Cond" panose="020B0506020202020204" pitchFamily="34" charset="0"/>
            </a:endParaRPr>
          </a:p>
          <a:p>
            <a:r>
              <a:rPr lang="en-GB" sz="1100" b="1" dirty="0">
                <a:solidFill>
                  <a:srgbClr val="251D6A"/>
                </a:solidFill>
                <a:latin typeface="Arial Nova Cond" panose="020B0506020202020204" pitchFamily="34" charset="0"/>
              </a:rPr>
              <a:t>Awareness</a:t>
            </a:r>
            <a:r>
              <a:rPr lang="en-GB" sz="1100" b="1" dirty="0">
                <a:latin typeface="Arial Nova Cond" panose="020B0506020202020204" pitchFamily="34" charset="0"/>
              </a:rPr>
              <a:t>:</a:t>
            </a:r>
            <a:r>
              <a:rPr lang="en-GB" sz="1100" dirty="0">
                <a:latin typeface="Arial Nova Cond" panose="020B0506020202020204" pitchFamily="34" charset="0"/>
              </a:rPr>
              <a:t> We are forecasting an over-spend, based on fit-out delays.  Discussions with contractor to recover the over-run within the plan. </a:t>
            </a:r>
            <a:endParaRPr lang="en-GB" sz="1100" b="1" dirty="0">
              <a:latin typeface="Arial Nova Cond" panose="020B0506020202020204" pitchFamily="34" charset="0"/>
            </a:endParaRPr>
          </a:p>
        </p:txBody>
      </p:sp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52920F80-8150-449A-BD9F-4AE8B1F2A8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735911"/>
              </p:ext>
            </p:extLst>
          </p:nvPr>
        </p:nvGraphicFramePr>
        <p:xfrm>
          <a:off x="838200" y="2903061"/>
          <a:ext cx="4208928" cy="5646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2232">
                  <a:extLst>
                    <a:ext uri="{9D8B030D-6E8A-4147-A177-3AD203B41FA5}">
                      <a16:colId xmlns:a16="http://schemas.microsoft.com/office/drawing/2014/main" val="390905125"/>
                    </a:ext>
                  </a:extLst>
                </a:gridCol>
                <a:gridCol w="1052232">
                  <a:extLst>
                    <a:ext uri="{9D8B030D-6E8A-4147-A177-3AD203B41FA5}">
                      <a16:colId xmlns:a16="http://schemas.microsoft.com/office/drawing/2014/main" val="467389425"/>
                    </a:ext>
                  </a:extLst>
                </a:gridCol>
                <a:gridCol w="1052232">
                  <a:extLst>
                    <a:ext uri="{9D8B030D-6E8A-4147-A177-3AD203B41FA5}">
                      <a16:colId xmlns:a16="http://schemas.microsoft.com/office/drawing/2014/main" val="886120393"/>
                    </a:ext>
                  </a:extLst>
                </a:gridCol>
                <a:gridCol w="1052232">
                  <a:extLst>
                    <a:ext uri="{9D8B030D-6E8A-4147-A177-3AD203B41FA5}">
                      <a16:colId xmlns:a16="http://schemas.microsoft.com/office/drawing/2014/main" val="3042564757"/>
                    </a:ext>
                  </a:extLst>
                </a:gridCol>
              </a:tblGrid>
              <a:tr h="28234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51D6A"/>
                          </a:solidFill>
                          <a:latin typeface="Arial Nova Cond" panose="020B0506020202020204" pitchFamily="34" charset="0"/>
                        </a:rPr>
                        <a:t>Budget</a:t>
                      </a:r>
                    </a:p>
                  </a:txBody>
                  <a:tcPr marL="69619" marR="69619" marT="34810" marB="348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51D6A"/>
                          </a:solidFill>
                          <a:latin typeface="Arial Nova Cond" panose="020B0506020202020204" pitchFamily="34" charset="0"/>
                        </a:rPr>
                        <a:t>Spend to date</a:t>
                      </a:r>
                    </a:p>
                  </a:txBody>
                  <a:tcPr marL="69619" marR="69619" marT="34810" marB="348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51D6A"/>
                          </a:solidFill>
                          <a:latin typeface="Arial Nova Cond" panose="020B0506020202020204" pitchFamily="34" charset="0"/>
                        </a:rPr>
                        <a:t>AFC</a:t>
                      </a:r>
                    </a:p>
                  </a:txBody>
                  <a:tcPr marL="69619" marR="69619" marT="34810" marB="348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251D6A"/>
                          </a:solidFill>
                          <a:latin typeface="Arial Nova Cond" panose="020B0506020202020204" pitchFamily="34" charset="0"/>
                        </a:rPr>
                        <a:t>Variance</a:t>
                      </a:r>
                    </a:p>
                  </a:txBody>
                  <a:tcPr marL="69619" marR="69619" marT="34810" marB="34810" anchor="ctr"/>
                </a:tc>
                <a:extLst>
                  <a:ext uri="{0D108BD9-81ED-4DB2-BD59-A6C34878D82A}">
                    <a16:rowId xmlns:a16="http://schemas.microsoft.com/office/drawing/2014/main" val="3937480935"/>
                  </a:ext>
                </a:extLst>
              </a:tr>
              <a:tr h="282346"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£170,000</a:t>
                      </a:r>
                    </a:p>
                  </a:txBody>
                  <a:tcPr marL="69619" marR="69619" marT="34810" marB="3481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£84,795</a:t>
                      </a:r>
                    </a:p>
                  </a:txBody>
                  <a:tcPr marL="69619" marR="69619" marT="34810" marB="3481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£193,000</a:t>
                      </a:r>
                    </a:p>
                  </a:txBody>
                  <a:tcPr marL="69619" marR="69619" marT="34810" marB="3481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solidFill>
                            <a:srgbClr val="FF0000"/>
                          </a:solidFill>
                          <a:latin typeface="Arial Nova Cond" panose="020B0506020202020204" pitchFamily="34" charset="0"/>
                        </a:rPr>
                        <a:t>(£13,000)</a:t>
                      </a:r>
                    </a:p>
                  </a:txBody>
                  <a:tcPr marL="69619" marR="69619" marT="34810" marB="34810" anchor="ctr"/>
                </a:tc>
                <a:extLst>
                  <a:ext uri="{0D108BD9-81ED-4DB2-BD59-A6C34878D82A}">
                    <a16:rowId xmlns:a16="http://schemas.microsoft.com/office/drawing/2014/main" val="4062524110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212C09E-D446-4F62-A19D-34C1DEF73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217156"/>
              </p:ext>
            </p:extLst>
          </p:nvPr>
        </p:nvGraphicFramePr>
        <p:xfrm>
          <a:off x="5150224" y="1243981"/>
          <a:ext cx="6532905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35941">
                  <a:extLst>
                    <a:ext uri="{9D8B030D-6E8A-4147-A177-3AD203B41FA5}">
                      <a16:colId xmlns:a16="http://schemas.microsoft.com/office/drawing/2014/main" val="1289444863"/>
                    </a:ext>
                  </a:extLst>
                </a:gridCol>
                <a:gridCol w="1018988">
                  <a:extLst>
                    <a:ext uri="{9D8B030D-6E8A-4147-A177-3AD203B41FA5}">
                      <a16:colId xmlns:a16="http://schemas.microsoft.com/office/drawing/2014/main" val="1725284384"/>
                    </a:ext>
                  </a:extLst>
                </a:gridCol>
                <a:gridCol w="1018988">
                  <a:extLst>
                    <a:ext uri="{9D8B030D-6E8A-4147-A177-3AD203B41FA5}">
                      <a16:colId xmlns:a16="http://schemas.microsoft.com/office/drawing/2014/main" val="754783261"/>
                    </a:ext>
                  </a:extLst>
                </a:gridCol>
                <a:gridCol w="1018988">
                  <a:extLst>
                    <a:ext uri="{9D8B030D-6E8A-4147-A177-3AD203B41FA5}">
                      <a16:colId xmlns:a16="http://schemas.microsoft.com/office/drawing/2014/main" val="200716805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3586834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251D6A"/>
                          </a:solidFill>
                          <a:latin typeface="Arial Nova Cond" panose="020B0506020202020204" pitchFamily="34" charset="0"/>
                        </a:rPr>
                        <a:t>Next 5 Milestones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51D6A"/>
                          </a:solidFill>
                          <a:latin typeface="Arial Nova Cond" panose="020B0506020202020204" pitchFamily="34" charset="0"/>
                        </a:rPr>
                        <a:t>Baseline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51D6A"/>
                          </a:solidFill>
                          <a:latin typeface="Arial Nova Cond" panose="020B0506020202020204" pitchFamily="34" charset="0"/>
                        </a:rPr>
                        <a:t>Forecast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51D6A"/>
                          </a:solidFill>
                          <a:latin typeface="Arial Nova Cond" panose="020B0506020202020204" pitchFamily="34" charset="0"/>
                        </a:rPr>
                        <a:t>Variance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51D6A"/>
                          </a:solidFill>
                          <a:latin typeface="Arial Nova Cond" panose="020B0506020202020204" pitchFamily="34" charset="0"/>
                        </a:rPr>
                        <a:t>RAG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3112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Start on site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23-Nov-21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30-Nov-21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+5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726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Site clearance complete (construction-ready)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28-Feb-22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04-Mar-22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+4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3454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Infrastructure build complete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14-Jun-22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14-Jun-22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Nil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4675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Fit out complete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28-Jul-22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15-Aug-22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+13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3732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Press preview launch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21-Aug-22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21-Aug-22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Nil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4909141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CFF682C3-93B9-442B-BDC4-F727E491938C}"/>
              </a:ext>
            </a:extLst>
          </p:cNvPr>
          <p:cNvSpPr/>
          <p:nvPr/>
        </p:nvSpPr>
        <p:spPr>
          <a:xfrm>
            <a:off x="11317940" y="1684018"/>
            <a:ext cx="215152" cy="21515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683EC7-968C-4998-BD63-FB3BFA25E9C1}"/>
              </a:ext>
            </a:extLst>
          </p:cNvPr>
          <p:cNvSpPr/>
          <p:nvPr/>
        </p:nvSpPr>
        <p:spPr>
          <a:xfrm>
            <a:off x="11317940" y="2059851"/>
            <a:ext cx="215152" cy="21515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001C882-1FE2-43E1-81E8-31C48A7DB0BE}"/>
              </a:ext>
            </a:extLst>
          </p:cNvPr>
          <p:cNvSpPr/>
          <p:nvPr/>
        </p:nvSpPr>
        <p:spPr>
          <a:xfrm>
            <a:off x="11317940" y="2435684"/>
            <a:ext cx="215152" cy="2151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61193E3-2019-4DCC-8661-2C1353A153EE}"/>
              </a:ext>
            </a:extLst>
          </p:cNvPr>
          <p:cNvSpPr/>
          <p:nvPr/>
        </p:nvSpPr>
        <p:spPr>
          <a:xfrm>
            <a:off x="11317940" y="2811517"/>
            <a:ext cx="215152" cy="21515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5F9967B-947A-4CE6-8A01-46144B8FA2AD}"/>
              </a:ext>
            </a:extLst>
          </p:cNvPr>
          <p:cNvSpPr/>
          <p:nvPr/>
        </p:nvSpPr>
        <p:spPr>
          <a:xfrm>
            <a:off x="11317940" y="3185724"/>
            <a:ext cx="215152" cy="2151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3FB3A246-774B-4BA3-A6FF-83533541B3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36791"/>
              </p:ext>
            </p:extLst>
          </p:nvPr>
        </p:nvGraphicFramePr>
        <p:xfrm>
          <a:off x="838200" y="3659200"/>
          <a:ext cx="10844930" cy="176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53355">
                  <a:extLst>
                    <a:ext uri="{9D8B030D-6E8A-4147-A177-3AD203B41FA5}">
                      <a16:colId xmlns:a16="http://schemas.microsoft.com/office/drawing/2014/main" val="1292390076"/>
                    </a:ext>
                  </a:extLst>
                </a:gridCol>
                <a:gridCol w="5153355">
                  <a:extLst>
                    <a:ext uri="{9D8B030D-6E8A-4147-A177-3AD203B41FA5}">
                      <a16:colId xmlns:a16="http://schemas.microsoft.com/office/drawing/2014/main" val="3369339875"/>
                    </a:ext>
                  </a:extLst>
                </a:gridCol>
                <a:gridCol w="538220">
                  <a:extLst>
                    <a:ext uri="{9D8B030D-6E8A-4147-A177-3AD203B41FA5}">
                      <a16:colId xmlns:a16="http://schemas.microsoft.com/office/drawing/2014/main" val="2379742249"/>
                    </a:ext>
                  </a:extLst>
                </a:gridCol>
              </a:tblGrid>
              <a:tr h="23123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251D6A"/>
                          </a:solidFill>
                          <a:latin typeface="Arial Nova Cond" panose="020B0506020202020204" pitchFamily="34" charset="0"/>
                        </a:rPr>
                        <a:t>Risk 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251D6A"/>
                          </a:solidFill>
                          <a:latin typeface="Arial Nova Cond" panose="020B0506020202020204" pitchFamily="34" charset="0"/>
                        </a:rPr>
                        <a:t>Proposed mitigation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51D6A"/>
                          </a:solidFill>
                          <a:latin typeface="Arial Nova Cond" panose="020B0506020202020204" pitchFamily="34" charset="0"/>
                        </a:rPr>
                        <a:t>RAG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3618288"/>
                  </a:ext>
                </a:extLst>
              </a:tr>
              <a:tr h="231235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There is a risk that the exact marble countertops specified in the design will not be available as the manufacturer has gone out of business.</a:t>
                      </a:r>
                    </a:p>
                    <a:p>
                      <a:r>
                        <a:rPr lang="en-GB" sz="1200" b="1" dirty="0">
                          <a:latin typeface="Arial Nova Cond" panose="020B0506020202020204" pitchFamily="34" charset="0"/>
                        </a:rPr>
                        <a:t>Impact:</a:t>
                      </a:r>
                      <a:r>
                        <a:rPr lang="en-GB" sz="1200" b="0" dirty="0">
                          <a:latin typeface="Arial Nova Cond" panose="020B0506020202020204" pitchFamily="34" charset="0"/>
                        </a:rPr>
                        <a:t> Delay to procurement/fit-out timescales.  Impact to quality requirement.</a:t>
                      </a:r>
                      <a:endParaRPr lang="en-GB" sz="1200" b="1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In discussion with manufacturer to buy remaining stock.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Sourcing alternative countertops of similar design/quality.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7368071"/>
                  </a:ext>
                </a:extLst>
              </a:tr>
              <a:tr h="231235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There is a risk that removal of a waste-pipe not shown in the as-built diagrams delays site clearance.</a:t>
                      </a:r>
                    </a:p>
                    <a:p>
                      <a:r>
                        <a:rPr lang="en-GB" sz="1200" b="1" dirty="0">
                          <a:latin typeface="Arial Nova Cond" panose="020B0506020202020204" pitchFamily="34" charset="0"/>
                        </a:rPr>
                        <a:t>Impact: </a:t>
                      </a:r>
                      <a:r>
                        <a:rPr lang="en-GB" sz="1200" b="0" dirty="0">
                          <a:latin typeface="Arial Nova Cond" panose="020B0506020202020204" pitchFamily="34" charset="0"/>
                        </a:rPr>
                        <a:t>Knock-on delay to construction work starting which may cause ‘Infrastructure build complete’ milestone to be compromised.</a:t>
                      </a:r>
                      <a:endParaRPr lang="en-GB" sz="1200" b="1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 Nova Cond" panose="020B0506020202020204" pitchFamily="34" charset="0"/>
                        </a:rPr>
                        <a:t>A review of the subsequent schedule activities has meant that the four day delay can be accommodated.  Closed.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 Nova Cond" panose="020B0506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8986588"/>
                  </a:ext>
                </a:extLst>
              </a:tr>
            </a:tbl>
          </a:graphicData>
        </a:graphic>
      </p:graphicFrame>
      <p:sp>
        <p:nvSpPr>
          <p:cNvPr id="27" name="Oval 26">
            <a:extLst>
              <a:ext uri="{FF2B5EF4-FFF2-40B4-BE49-F238E27FC236}">
                <a16:creationId xmlns:a16="http://schemas.microsoft.com/office/drawing/2014/main" id="{6D3E54C6-AEBC-444A-A3D8-D7AEBAE6560D}"/>
              </a:ext>
            </a:extLst>
          </p:cNvPr>
          <p:cNvSpPr/>
          <p:nvPr/>
        </p:nvSpPr>
        <p:spPr>
          <a:xfrm>
            <a:off x="11317940" y="4171954"/>
            <a:ext cx="215152" cy="21515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8B9B506-13BE-4FFA-AF4C-21FEAAA3E555}"/>
              </a:ext>
            </a:extLst>
          </p:cNvPr>
          <p:cNvSpPr/>
          <p:nvPr/>
        </p:nvSpPr>
        <p:spPr>
          <a:xfrm>
            <a:off x="11317940" y="4915281"/>
            <a:ext cx="215152" cy="21515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85E7D27-B275-4F45-8DFB-CC509A82F06D}"/>
              </a:ext>
            </a:extLst>
          </p:cNvPr>
          <p:cNvSpPr/>
          <p:nvPr/>
        </p:nvSpPr>
        <p:spPr>
          <a:xfrm>
            <a:off x="8595971" y="6492978"/>
            <a:ext cx="180477" cy="18047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8" name="Table 29">
            <a:extLst>
              <a:ext uri="{FF2B5EF4-FFF2-40B4-BE49-F238E27FC236}">
                <a16:creationId xmlns:a16="http://schemas.microsoft.com/office/drawing/2014/main" id="{1D4E9383-183A-429F-9B3C-5FFF36E596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33823"/>
              </p:ext>
            </p:extLst>
          </p:nvPr>
        </p:nvGraphicFramePr>
        <p:xfrm>
          <a:off x="5266765" y="6216875"/>
          <a:ext cx="6480000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428326269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31721579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63387223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598697663"/>
                    </a:ext>
                  </a:extLst>
                </a:gridCol>
              </a:tblGrid>
              <a:tr h="166586">
                <a:tc>
                  <a:txBody>
                    <a:bodyPr/>
                    <a:lstStyle/>
                    <a:p>
                      <a:endParaRPr lang="en-GB" sz="1000" dirty="0">
                        <a:latin typeface="Arial Nova Cond" panose="020B0506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Arial Nova Cond" panose="020B0506020202020204" pitchFamily="34" charset="0"/>
                        </a:rPr>
                        <a:t>Activity completed.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 Nova Cond" panose="020B0506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Arial Nova Cond" panose="020B0506020202020204" pitchFamily="34" charset="0"/>
                        </a:rPr>
                        <a:t>Baseline at risk – awareness/support required.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316227"/>
                  </a:ext>
                </a:extLst>
              </a:tr>
              <a:tr h="166586">
                <a:tc>
                  <a:txBody>
                    <a:bodyPr/>
                    <a:lstStyle/>
                    <a:p>
                      <a:endParaRPr lang="en-GB" sz="1000" dirty="0">
                        <a:latin typeface="Arial Nova Cond" panose="020B0506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Arial Nova Cond" panose="020B0506020202020204" pitchFamily="34" charset="0"/>
                        </a:rPr>
                        <a:t>Baseline no longer achievable without escalation.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 Nova Cond" panose="020B0506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Arial Nova Cond" panose="020B0506020202020204" pitchFamily="34" charset="0"/>
                        </a:rPr>
                        <a:t>On track to meet baseline.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496537"/>
                  </a:ext>
                </a:extLst>
              </a:tr>
            </a:tbl>
          </a:graphicData>
        </a:graphic>
      </p:graphicFrame>
      <p:sp>
        <p:nvSpPr>
          <p:cNvPr id="30" name="Oval 29">
            <a:extLst>
              <a:ext uri="{FF2B5EF4-FFF2-40B4-BE49-F238E27FC236}">
                <a16:creationId xmlns:a16="http://schemas.microsoft.com/office/drawing/2014/main" id="{AF40E26E-5452-43DE-AE4C-BFCA39C36E3F}"/>
              </a:ext>
            </a:extLst>
          </p:cNvPr>
          <p:cNvSpPr/>
          <p:nvPr/>
        </p:nvSpPr>
        <p:spPr>
          <a:xfrm>
            <a:off x="8595971" y="6244378"/>
            <a:ext cx="180477" cy="18047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80B48F5-F9B5-4525-8FB9-FC468670F9EC}"/>
              </a:ext>
            </a:extLst>
          </p:cNvPr>
          <p:cNvSpPr/>
          <p:nvPr/>
        </p:nvSpPr>
        <p:spPr>
          <a:xfrm>
            <a:off x="5350747" y="6244378"/>
            <a:ext cx="180477" cy="180477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07E5E03-2422-4F22-8F56-A20050C0AE35}"/>
              </a:ext>
            </a:extLst>
          </p:cNvPr>
          <p:cNvSpPr/>
          <p:nvPr/>
        </p:nvSpPr>
        <p:spPr>
          <a:xfrm>
            <a:off x="5350747" y="6492978"/>
            <a:ext cx="180477" cy="1804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016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3932</TotalTime>
  <Words>302</Words>
  <Application>Microsoft Office PowerPoint</Application>
  <PresentationFormat>Widescreen</PresentationFormat>
  <Paragraphs>77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Abadi Extra Light</vt:lpstr>
      <vt:lpstr>Arial</vt:lpstr>
      <vt:lpstr>Arial Nova Cond</vt:lpstr>
      <vt:lpstr>Calibri</vt:lpstr>
      <vt:lpstr>Modern Love Caps</vt:lpstr>
      <vt:lpstr>Pacifico</vt:lpstr>
      <vt:lpstr>Office Theme</vt:lpstr>
      <vt:lpstr>Project Report</vt:lpstr>
      <vt:lpstr>Project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Nicholls</dc:creator>
  <cp:lastModifiedBy>Jeremy Nicholls</cp:lastModifiedBy>
  <cp:revision>6</cp:revision>
  <cp:lastPrinted>2021-07-14T14:17:53Z</cp:lastPrinted>
  <dcterms:created xsi:type="dcterms:W3CDTF">2020-07-09T16:23:36Z</dcterms:created>
  <dcterms:modified xsi:type="dcterms:W3CDTF">2022-02-16T15:34:46Z</dcterms:modified>
</cp:coreProperties>
</file>